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4" r:id="rId16"/>
    <p:sldId id="272" r:id="rId17"/>
    <p:sldId id="273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1891-5455-41AA-8935-98C94E45A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962274"/>
            <a:ext cx="7766936" cy="2371725"/>
          </a:xfrm>
        </p:spPr>
        <p:txBody>
          <a:bodyPr/>
          <a:lstStyle/>
          <a:p>
            <a:pPr algn="ctr"/>
            <a:r>
              <a:rPr lang="ru-RU" sz="2800" dirty="0"/>
              <a:t>П Р А В И Л Н И К  О  П О Н А Ш А Њ У </a:t>
            </a:r>
            <a:br>
              <a:rPr lang="ru-RU" sz="2800" dirty="0"/>
            </a:br>
            <a:r>
              <a:rPr lang="ru-RU" sz="2800" dirty="0"/>
              <a:t>УЧЕНИКА, ЗАПОСЛЕНИХ</a:t>
            </a:r>
            <a:br>
              <a:rPr lang="ru-RU" sz="2800" dirty="0"/>
            </a:br>
            <a:r>
              <a:rPr lang="ru-RU" sz="2800" dirty="0"/>
              <a:t>И РОДИТЕЉА/ДРУГИХ ЗАКОНСКИХ ЗАСТУПНИКА УЧЕНИКА</a:t>
            </a:r>
            <a:br>
              <a:rPr lang="ru-RU" sz="2800" dirty="0"/>
            </a:br>
            <a:r>
              <a:rPr lang="ru-RU" sz="2800" dirty="0"/>
              <a:t>У ОШ „ГОРЊА ВАРОШ“ У ЗЕМУНУ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6474A-A5A3-4A60-93BE-04C923C9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4" y="661807"/>
            <a:ext cx="2009775" cy="17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3BF2-DB20-4F21-9D39-B65F7E14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3951"/>
            <a:ext cx="8596668" cy="491741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Ученик је дужан да се пристојно понаша према другим ученицима, наставницима,</a:t>
            </a:r>
            <a:r>
              <a:rPr lang="en-US" dirty="0"/>
              <a:t> </a:t>
            </a:r>
            <a:r>
              <a:rPr lang="ru-RU" dirty="0"/>
              <a:t>стручним сарадницима, осталим запосленим радницима, родитељима/законским</a:t>
            </a:r>
            <a:r>
              <a:rPr lang="en-US" dirty="0"/>
              <a:t> </a:t>
            </a:r>
            <a:r>
              <a:rPr lang="ru-RU" dirty="0"/>
              <a:t>заступницима ученика и другим лицима која се затекну у школи.</a:t>
            </a:r>
          </a:p>
          <a:p>
            <a:pPr algn="just"/>
            <a:r>
              <a:rPr lang="ru-RU" dirty="0"/>
              <a:t>Ученик је дужан да поштује личност другог ученика и одрасле особе и да у</a:t>
            </a:r>
            <a:r>
              <a:rPr lang="en-US" dirty="0"/>
              <a:t> </a:t>
            </a:r>
            <a:r>
              <a:rPr lang="ru-RU" dirty="0"/>
              <a:t>комуникацији не користи непристојне речи и покрете.</a:t>
            </a:r>
          </a:p>
          <a:p>
            <a:pPr algn="just"/>
            <a:r>
              <a:rPr lang="ru-RU" dirty="0"/>
              <a:t>Односи међу ученицима треба да буду засновани на међусобној сарадњи и помоћи,</a:t>
            </a:r>
            <a:r>
              <a:rPr lang="en-US" dirty="0"/>
              <a:t> </a:t>
            </a:r>
            <a:r>
              <a:rPr lang="ru-RU" dirty="0"/>
              <a:t>уважавању и поштовању личности и поштовању различитости.</a:t>
            </a:r>
          </a:p>
          <a:p>
            <a:pPr algn="just"/>
            <a:r>
              <a:rPr lang="ru-RU" dirty="0"/>
              <a:t>Уколико међусобне неспоразуме и сукобе ученици сами не могу да реше на</a:t>
            </a:r>
            <a:r>
              <a:rPr lang="en-US" dirty="0"/>
              <a:t> </a:t>
            </a:r>
            <a:r>
              <a:rPr lang="ru-RU" dirty="0"/>
              <a:t>адекватан начин, неспоразум се решава у оквиру одељенске заједнице, уз </a:t>
            </a:r>
            <a:r>
              <a:rPr lang="ru-RU" b="1" u="sng" dirty="0"/>
              <a:t>посредовање</a:t>
            </a:r>
            <a:r>
              <a:rPr lang="en-US" b="1" u="sng" dirty="0"/>
              <a:t> </a:t>
            </a:r>
            <a:r>
              <a:rPr lang="ru-RU" b="1" u="sng" dirty="0"/>
              <a:t>одељенског старешине, педагога/психолога или дежурног наставника.</a:t>
            </a:r>
          </a:p>
          <a:p>
            <a:pPr algn="just"/>
            <a:r>
              <a:rPr lang="ru-RU" dirty="0"/>
              <a:t>Међусобне неспоразуме </a:t>
            </a:r>
            <a:r>
              <a:rPr lang="ru-RU" b="1" u="sng" dirty="0"/>
              <a:t>ученика и наставника решава одељенски старешина, који</a:t>
            </a:r>
            <a:r>
              <a:rPr lang="en-US" b="1" u="sng" dirty="0"/>
              <a:t> </a:t>
            </a:r>
            <a:r>
              <a:rPr lang="ru-RU" b="1" u="sng" dirty="0"/>
              <a:t>ће по потреби укључити педагога/психолога или директора школе.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3913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BA6C-9708-466B-815E-24FA823F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9651"/>
            <a:ext cx="8596668" cy="5031712"/>
          </a:xfrm>
        </p:spPr>
        <p:txBody>
          <a:bodyPr>
            <a:normAutofit/>
          </a:bodyPr>
          <a:lstStyle/>
          <a:p>
            <a:r>
              <a:rPr lang="ru-RU" dirty="0"/>
              <a:t>Одсуствовање са наставе у току дана, одобрава одељенски старешина, а у случају</a:t>
            </a:r>
            <a:r>
              <a:rPr lang="en-US" dirty="0"/>
              <a:t> </a:t>
            </a:r>
            <a:r>
              <a:rPr lang="ru-RU" dirty="0"/>
              <a:t>изненадних здравствених тегоба током наставног дана, одуствовање може одобрити и</a:t>
            </a:r>
            <a:r>
              <a:rPr lang="en-US" dirty="0"/>
              <a:t> </a:t>
            </a:r>
            <a:r>
              <a:rPr lang="ru-RU" dirty="0"/>
              <a:t>педагог, психолог или директор школе.</a:t>
            </a:r>
          </a:p>
          <a:p>
            <a:r>
              <a:rPr lang="ru-RU" dirty="0"/>
              <a:t>Одсуство из претходног става одобрава се уколико родитељ/старатељ лично дође</a:t>
            </a:r>
            <a:r>
              <a:rPr lang="en-US" dirty="0"/>
              <a:t> </a:t>
            </a:r>
            <a:r>
              <a:rPr lang="ru-RU" dirty="0"/>
              <a:t>по ученика или одреди друго пунолетно лице које ће доћи по ученика.</a:t>
            </a:r>
          </a:p>
          <a:p>
            <a:r>
              <a:rPr lang="ru-RU" dirty="0"/>
              <a:t>Одсуство са наставе, уколико се не ради о болести или повреди ученика, одобрава</a:t>
            </a:r>
            <a:r>
              <a:rPr lang="en-US" dirty="0"/>
              <a:t> </a:t>
            </a:r>
            <a:r>
              <a:rPr lang="ru-RU" dirty="0"/>
              <a:t>се на основу одредаба Статута школе, на захтев родитеља/ законски заступник ученика: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одељењски старешина одобрава ученику одсуство са наставе до пет наставних</a:t>
            </a:r>
            <a:r>
              <a:rPr lang="en-US" dirty="0"/>
              <a:t> </a:t>
            </a:r>
            <a:r>
              <a:rPr lang="ru-RU" dirty="0"/>
              <a:t>дана у току школске године </a:t>
            </a:r>
            <a:r>
              <a:rPr lang="sr-Cyrl-RS" dirty="0"/>
              <a:t>(</a:t>
            </a:r>
            <a:r>
              <a:rPr lang="ru-RU" dirty="0"/>
              <a:t>2 дана у току полугодишта);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директор школе одобрава ученику одсуство са наставе од шест до десет наставних дана у току школске године;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Наставничко веће одобрава ученику одсуство са наставе од једанаест и више  наставних дана у току школске године.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72B1-2820-41EF-B8EC-67D29B83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2001"/>
            <a:ext cx="8596668" cy="527936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Са учеником који врши повреду правила понашања, односно који својим понашањем угрожава друге у остваривању њихових права, школа ће уз учешће родитеља, односно другог законског заступника ученика,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појачати васпитни рад у складу са чланом 83. став 1 Закона.</a:t>
            </a:r>
          </a:p>
          <a:p>
            <a:pPr algn="just"/>
            <a:r>
              <a:rPr lang="ru-RU" sz="2000" dirty="0"/>
              <a:t>У зависности од врсте и тежине повреде, ученику се за повреду обавезе, односно забране прописане Законом, Статутом, Правилником о васпитним и васпитно дисциплинским мерама, правној заштити и материјалној одговорности ученика и овим Правилником, могу изрећи мере, и то: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DB71-9C30-4F4E-8EBC-6A348BA57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1" t="11062" r="7965" b="14159"/>
          <a:stretch/>
        </p:blipFill>
        <p:spPr>
          <a:xfrm>
            <a:off x="4295775" y="4163785"/>
            <a:ext cx="2381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0203-FC39-4D23-BF08-66A165C08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9175"/>
            <a:ext cx="8596668" cy="502218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1) за </a:t>
            </a:r>
            <a:r>
              <a:rPr lang="ru-RU" sz="2000" u="sng" dirty="0"/>
              <a:t>лакшу повреду обавеза ученика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C00000"/>
                </a:solidFill>
              </a:rPr>
              <a:t>васпитна мера – опомена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b="1" dirty="0">
                <a:solidFill>
                  <a:srgbClr val="C00000"/>
                </a:solidFill>
              </a:rPr>
              <a:t>укор одељењског старешине </a:t>
            </a:r>
            <a:r>
              <a:rPr lang="ru-RU" sz="2000" dirty="0">
                <a:solidFill>
                  <a:srgbClr val="C00000"/>
                </a:solidFill>
              </a:rPr>
              <a:t>или </a:t>
            </a:r>
            <a:r>
              <a:rPr lang="ru-RU" sz="2000" b="1" dirty="0">
                <a:solidFill>
                  <a:srgbClr val="C00000"/>
                </a:solidFill>
              </a:rPr>
              <a:t>укор одељењског већа</a:t>
            </a:r>
            <a:r>
              <a:rPr lang="ru-RU" sz="2000" dirty="0"/>
              <a:t>, на основу изjашњавања наставника коjи остваруjу наставу у одељењу ученика, у складу са општим актом школе; </a:t>
            </a:r>
          </a:p>
          <a:p>
            <a:pPr algn="just"/>
            <a:r>
              <a:rPr lang="ru-RU" sz="2000" dirty="0"/>
              <a:t>2) за </a:t>
            </a:r>
            <a:r>
              <a:rPr lang="ru-RU" sz="2000" u="sng" dirty="0"/>
              <a:t>тежу повреду обавеза ученика</a:t>
            </a:r>
            <a:r>
              <a:rPr lang="ru-RU" sz="2000" dirty="0"/>
              <a:t>, васпитно-дисциплинска мера – </a:t>
            </a:r>
            <a:r>
              <a:rPr lang="ru-RU" sz="2000" b="1" dirty="0">
                <a:solidFill>
                  <a:srgbClr val="C00000"/>
                </a:solidFill>
              </a:rPr>
              <a:t>укор директора и укор наставничког већа</a:t>
            </a:r>
            <a:r>
              <a:rPr lang="ru-RU" sz="2000" dirty="0"/>
              <a:t>; </a:t>
            </a:r>
          </a:p>
          <a:p>
            <a:pPr algn="just"/>
            <a:r>
              <a:rPr lang="ru-RU" sz="2000" dirty="0"/>
              <a:t>3) за учињену повреду забране из чл. 110–112. овог закона, васпитно-дисциплинска мера: </a:t>
            </a:r>
          </a:p>
          <a:p>
            <a:pPr marL="0" indent="0" algn="just">
              <a:buNone/>
            </a:pPr>
            <a:r>
              <a:rPr lang="ru-RU" sz="2000" dirty="0"/>
              <a:t>(1) укор директора или укор наставничког већа; </a:t>
            </a:r>
          </a:p>
          <a:p>
            <a:pPr marL="0" indent="0" algn="just">
              <a:buNone/>
            </a:pPr>
            <a:r>
              <a:rPr lang="ru-RU" sz="2000" dirty="0"/>
              <a:t>(2) премештаj ученика од петог до осмог разреда у другу основну школу на основу одлуке наставничког већа, уз сагласност школе у коjу прелази, а уз обавештавање родитеља односно другог законског заступника.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771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D369-2D0F-4B73-8C84-19ED0615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Забрана дискриминације </a:t>
            </a:r>
            <a:br>
              <a:rPr lang="ru-RU" dirty="0"/>
            </a:br>
            <a:br>
              <a:rPr lang="ru-RU" sz="1600" dirty="0"/>
            </a:br>
            <a:r>
              <a:rPr lang="ru-RU" sz="2400" dirty="0"/>
              <a:t>Члан 110.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3EA3-E24C-4982-B40E-0EA94CEA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777171"/>
          </a:xfrm>
        </p:spPr>
        <p:txBody>
          <a:bodyPr>
            <a:normAutofit/>
          </a:bodyPr>
          <a:lstStyle/>
          <a:p>
            <a:r>
              <a:rPr lang="ru-RU" sz="2000" dirty="0"/>
              <a:t>У установи су забрањене дискриминација и дискриминаторско поступање, којим се на непосредан или посредан, отворен или прикривен начин, неоправдано прави разлика или неједнако поступа, односно врши пропуштање (искључивање, ограничавање или давање првенства), у односу на лице или групе лица, као и на чланове њихових породица или њима блиска лица на отворен или прикривен начин, а који се заснива на</a:t>
            </a:r>
            <a:r>
              <a:rPr lang="en-US" sz="2000" dirty="0"/>
              <a:t>: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5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3EA3-E24C-4982-B40E-0EA94CEA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6571"/>
            <a:ext cx="8596668" cy="59697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раси</a:t>
            </a:r>
            <a:endParaRPr lang="en-US" dirty="0"/>
          </a:p>
          <a:p>
            <a:r>
              <a:rPr lang="ru-RU" dirty="0"/>
              <a:t>боји коже</a:t>
            </a:r>
            <a:endParaRPr lang="en-US" dirty="0"/>
          </a:p>
          <a:p>
            <a:r>
              <a:rPr lang="ru-RU" dirty="0"/>
              <a:t>прецима </a:t>
            </a:r>
            <a:endParaRPr lang="en-US" dirty="0"/>
          </a:p>
          <a:p>
            <a:r>
              <a:rPr lang="sr-Cyrl-RS" dirty="0"/>
              <a:t>д</a:t>
            </a:r>
            <a:r>
              <a:rPr lang="ru-RU" dirty="0"/>
              <a:t>ржављанству,</a:t>
            </a:r>
            <a:r>
              <a:rPr lang="en-US" dirty="0"/>
              <a:t> </a:t>
            </a:r>
            <a:r>
              <a:rPr lang="ru-RU" dirty="0"/>
              <a:t>националној припадности или етничком пореклу</a:t>
            </a:r>
            <a:endParaRPr lang="en-US" dirty="0"/>
          </a:p>
          <a:p>
            <a:r>
              <a:rPr lang="ru-RU" dirty="0"/>
              <a:t>Језику</a:t>
            </a:r>
          </a:p>
          <a:p>
            <a:r>
              <a:rPr lang="ru-RU" dirty="0"/>
              <a:t>верским или политичким убеђењима</a:t>
            </a:r>
          </a:p>
          <a:p>
            <a:r>
              <a:rPr lang="ru-RU" dirty="0"/>
              <a:t>полу</a:t>
            </a:r>
          </a:p>
          <a:p>
            <a:r>
              <a:rPr lang="ru-RU" dirty="0"/>
              <a:t>родном идентитету</a:t>
            </a:r>
          </a:p>
          <a:p>
            <a:r>
              <a:rPr lang="ru-RU" dirty="0"/>
              <a:t>сексуалној оријентацији</a:t>
            </a:r>
          </a:p>
          <a:p>
            <a:r>
              <a:rPr lang="ru-RU" dirty="0"/>
              <a:t>имовном стању, социјалном и културном пореклу</a:t>
            </a:r>
          </a:p>
          <a:p>
            <a:r>
              <a:rPr lang="ru-RU" dirty="0"/>
              <a:t>рођењу</a:t>
            </a:r>
          </a:p>
          <a:p>
            <a:r>
              <a:rPr lang="ru-RU" dirty="0"/>
              <a:t>генетским особеностима, здравственом стању, сметњи у развоју и инвалидитету</a:t>
            </a:r>
          </a:p>
          <a:p>
            <a:r>
              <a:rPr lang="ru-RU" dirty="0"/>
              <a:t>брачном и породичном статусу</a:t>
            </a:r>
          </a:p>
          <a:p>
            <a:r>
              <a:rPr lang="ru-RU" dirty="0"/>
              <a:t>старосном добу, изгледу</a:t>
            </a:r>
          </a:p>
          <a:p>
            <a:r>
              <a:rPr lang="ru-RU" dirty="0"/>
              <a:t> односно претпостављеним личним својствима, као и по другим основима утврђеним законом којим се прописује забрана дискриминације.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55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47C1-0688-4587-9A76-19A9A0CA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Забрана насиља, злостављања и занемаривања </a:t>
            </a:r>
            <a:br>
              <a:rPr lang="ru-RU" sz="2800" dirty="0"/>
            </a:br>
            <a:br>
              <a:rPr lang="ru-RU" sz="2800" dirty="0"/>
            </a:br>
            <a:r>
              <a:rPr lang="ru-RU" sz="2400" dirty="0"/>
              <a:t>Члан 111.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E58A-B557-498F-9B57-5EB82EC6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установи је забрањено физичко, психичко, социјално, сексуално, дигитално и свако друго насиље, злостављање и занемаривање запосленог, детета, ученика, одраслог, родитеља односно другог законског заступника или трећег лица у установи. </a:t>
            </a:r>
          </a:p>
          <a:p>
            <a:r>
              <a:rPr lang="ru-RU" dirty="0"/>
              <a:t>Под насиљем и злостављањем подразумева се сваки облик једанпут учињеног, односно понављаног вербалног или невербалног понашања које има за последицу стварно или потенцијално угрожавање здравља, развоја и достојанства личности детета, ученика и одраслог. </a:t>
            </a:r>
          </a:p>
          <a:p>
            <a:r>
              <a:rPr lang="ru-RU" dirty="0"/>
              <a:t>Занемаривање и немарно поступање представља пропуштање установе или запосленог да обезбеди услове за правилан развој детета, ученика и одраслог.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76A2-0FB0-4BA3-B465-F8783ED4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61076" cy="13208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Забрана понашања које вређа углед,част или достојанство </a:t>
            </a:r>
            <a:br>
              <a:rPr lang="ru-RU" sz="2700" dirty="0"/>
            </a:br>
            <a:br>
              <a:rPr lang="ru-RU" sz="2700" dirty="0"/>
            </a:br>
            <a:r>
              <a:rPr lang="ru-RU" sz="2700" dirty="0"/>
              <a:t>                                        Члан 112. 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59BF-5C8C-4DFA-A3E8-2CA6E161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Забрањено је свако понашање запосленог према детету, ученику и одраслом; детета, ученика и одраслог према запосленом; родитеља, односно другог законског заступника или трећег лица према запосленом; запосленог према родитељу, односно другом законском заступнику; детета, ученика и одраслог према другом детету, ученику или одраслом, којим се вређа углед, част или достојанство.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43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2541-FE61-4677-80BC-CF1E3DEC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Како створити подстицајно и здраво</a:t>
            </a:r>
            <a:br>
              <a:rPr lang="ru-RU" dirty="0"/>
            </a:br>
            <a:r>
              <a:rPr lang="ru-RU" dirty="0"/>
              <a:t>окружење за децу?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E84B-CB3C-48C5-817B-0DB01808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011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Родитељи би требало да имају две димензије:</a:t>
            </a:r>
          </a:p>
          <a:p>
            <a:pPr algn="just"/>
            <a:r>
              <a:rPr lang="sr-Cyrl-RS" dirty="0"/>
              <a:t>Димензију безусловног прихватања своје деце, јер се у таквом прихватању може саопштити шта осећају, чега се плаше, шта желе, али и шта не воле... Из таквог прихватања се расте и уче технике савладавања стреса.</a:t>
            </a:r>
          </a:p>
          <a:p>
            <a:pPr algn="just"/>
            <a:r>
              <a:rPr lang="sr-Cyrl-RS" dirty="0"/>
              <a:t>Димензију такозваних усмеравајућих порука које говоре шта је неко жељено понашање и у којим контекстима, шта је нежељено понашање и шта је апсолутно неприхватљиво понашање.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9B86A-13CE-4520-AFEE-B0FB42B8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81" y="4856728"/>
            <a:ext cx="2598241" cy="16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2273-1021-453E-96ED-009C75F3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6801"/>
            <a:ext cx="8596668" cy="497456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Најважније је са децом створити однос поверења, отворене комуникације, међусобног уважавања и понашањем показати шта је прихватљиво, а шта није. На овај начин је много лакше допрети до детета и лакше је разумети зашто се у неким ситуација понаша на одређени начин.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26F49-B99A-471C-BCBC-4308E3EA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46" y="3204896"/>
            <a:ext cx="3559120" cy="23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26FE-4EBC-4B1B-B3E4-F62FD4AD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050"/>
          </a:xfrm>
        </p:spPr>
        <p:txBody>
          <a:bodyPr/>
          <a:lstStyle/>
          <a:p>
            <a:r>
              <a:rPr lang="sr-Cyrl-RS" dirty="0"/>
              <a:t>ОСНОВНЕ ОДРЕДБЕ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7636-3ACB-4918-857E-4E2257D7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4536412"/>
          </a:xfrm>
        </p:spPr>
        <p:txBody>
          <a:bodyPr>
            <a:normAutofit/>
          </a:bodyPr>
          <a:lstStyle/>
          <a:p>
            <a:r>
              <a:rPr lang="sr-Cyrl-RS" sz="2400" dirty="0"/>
              <a:t>Забрана дискриминаци</a:t>
            </a:r>
            <a:r>
              <a:rPr lang="en-US" sz="2400" dirty="0"/>
              <a:t>j</a:t>
            </a:r>
            <a:r>
              <a:rPr lang="sr-Cyrl-RS" sz="2400" dirty="0"/>
              <a:t>е</a:t>
            </a:r>
          </a:p>
          <a:p>
            <a:r>
              <a:rPr lang="ru-RU" sz="2400" dirty="0"/>
              <a:t>Забрана насиља, злостављања и занемаривања</a:t>
            </a:r>
          </a:p>
          <a:p>
            <a:r>
              <a:rPr lang="ru-RU" sz="2400" dirty="0"/>
              <a:t>Забрана понашања коjе вређа углед, част или достоjанство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34AA0-10F4-42BE-BB69-6CDD9AF3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773157"/>
            <a:ext cx="3810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2CAF-91E3-418E-89E3-E80588E6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67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ПРАВА, ОБАВЕЗЕ И ДУЖНОСТИ УЧЕНИКА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81D62-550F-41E0-998F-C300C2A2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44983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ПРАВА УЧЕНИКА: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Права ученика остварују се у складу са потврђеним међународним уговорима, ЗОСОВ и посебним законима, Статутом школе, општим актима школе и овим Правилником, а Школа, односно сви запослени, дужни су да обезбеде њихово остваривање.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649EE-4B3B-4563-8155-ECE30111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4833937"/>
            <a:ext cx="1905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91F8-F35E-4D6F-B16E-AFB47038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Ученици имају обавезу да поштују правила понашања коју Школа прописује.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3288-EFBB-472C-B019-37DD5CE1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Ученику је забрањено:</a:t>
            </a:r>
          </a:p>
          <a:p>
            <a:r>
              <a:rPr lang="ru-RU" dirty="0">
                <a:solidFill>
                  <a:schemeClr val="tx1"/>
                </a:solidFill>
              </a:rPr>
              <a:t>коришћење мобилних телефона за време трајања часа;</a:t>
            </a:r>
          </a:p>
          <a:p>
            <a:r>
              <a:rPr lang="ru-RU" dirty="0">
                <a:solidFill>
                  <a:schemeClr val="tx1"/>
                </a:solidFill>
              </a:rPr>
              <a:t>напуштање школског дворишта за време одржавања наставе и школског одмора, без претходног одобрења одељенског старешине или дежурног наставника, стручног сарадника или директора школе;</a:t>
            </a:r>
          </a:p>
          <a:p>
            <a:r>
              <a:rPr lang="ru-RU" dirty="0">
                <a:solidFill>
                  <a:schemeClr val="tx1"/>
                </a:solidFill>
              </a:rPr>
              <a:t>уношење оружја, оруђа, пиротехничких средства којима се може нанети озледа, угрозити људски животи, имовина школе и лична имовина;</a:t>
            </a:r>
          </a:p>
          <a:p>
            <a:r>
              <a:rPr lang="ru-RU" dirty="0">
                <a:solidFill>
                  <a:schemeClr val="tx1"/>
                </a:solidFill>
              </a:rPr>
              <a:t>уношење и коришћење алкохола, дувана, опијата, наркотичких средстава или психоактивних супстанци, подстрекивање, помагање или давање ових средстава другим ученицима и лицима;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EACC-DEFB-40C4-A453-B0260C83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47725"/>
            <a:ext cx="8596668" cy="5193637"/>
          </a:xfrm>
        </p:spPr>
        <p:txBody>
          <a:bodyPr>
            <a:normAutofit/>
          </a:bodyPr>
          <a:lstStyle/>
          <a:p>
            <a:r>
              <a:rPr lang="ru-RU" dirty="0"/>
              <a:t>уништење, оштећење, сакривање, изношење, преправка или дописивање података у евиденцији које води школа, и/или јавних исправа које издаје школа, орган школе или друга организација;</a:t>
            </a:r>
          </a:p>
          <a:p>
            <a:r>
              <a:rPr lang="ru-RU" dirty="0"/>
              <a:t>уништење или крађа школске имовине, другог правног лица у школи, ученика или запосленог;</a:t>
            </a:r>
          </a:p>
          <a:p>
            <a:r>
              <a:rPr lang="ru-RU" dirty="0"/>
              <a:t>пушење у просторијама школе и школском дворишту;</a:t>
            </a:r>
          </a:p>
          <a:p>
            <a:r>
              <a:rPr lang="ru-RU" dirty="0"/>
              <a:t>пењање и седење на гелендерима или симсовима прозора;</a:t>
            </a:r>
          </a:p>
          <a:p>
            <a:r>
              <a:rPr lang="ru-RU" dirty="0"/>
              <a:t>пљување и псовање, стварање нереда у школи или дворишту школе;</a:t>
            </a:r>
          </a:p>
          <a:p>
            <a:r>
              <a:rPr lang="ru-RU" dirty="0"/>
              <a:t>у поступку провере знања коришћење различитих метода и технике преписивања или друге недозвољене облике помоћи;</a:t>
            </a:r>
          </a:p>
          <a:p>
            <a:r>
              <a:rPr lang="ru-RU" dirty="0"/>
              <a:t>улажење у зборницу и друге службене просторије школе без позива, односно одобрења;</a:t>
            </a:r>
          </a:p>
          <a:p>
            <a:r>
              <a:rPr lang="ru-RU" dirty="0"/>
              <a:t>изазивање буке, пуштање гласне музике у ходницима или дворишту школе за време часа, а за време одмора ремећење рада запослених;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7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4D2BA-9344-4DB5-BEBD-A16219F6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1575"/>
            <a:ext cx="8596668" cy="48697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бацање предмета кроз прозор учионице у двориште школе;</a:t>
            </a:r>
          </a:p>
          <a:p>
            <a:r>
              <a:rPr lang="ru-RU" dirty="0"/>
              <a:t>шутирање или бацање лопте у дворишту школе или у просторијама школе ван</a:t>
            </a:r>
          </a:p>
          <a:p>
            <a:r>
              <a:rPr lang="ru-RU" dirty="0"/>
              <a:t>спортских терена или сале;</a:t>
            </a:r>
          </a:p>
          <a:p>
            <a:r>
              <a:rPr lang="ru-RU" dirty="0"/>
              <a:t>уношење у школу предмета веће вредности, као и веће количине новца;</a:t>
            </a:r>
          </a:p>
          <a:p>
            <a:r>
              <a:rPr lang="ru-RU" dirty="0"/>
              <a:t>уношење флашица са водом ради прскања других у дворишту школе или у просторијама школе, као и сл. предмета и течности којима се може угрозити здравље и безбедност ученика и других лица;</a:t>
            </a:r>
          </a:p>
          <a:p>
            <a:r>
              <a:rPr lang="ru-RU" dirty="0"/>
              <a:t>уништавање садница, дрвећа, школске ограде, цвећа, жардињера и ђубријера,</a:t>
            </a:r>
          </a:p>
          <a:p>
            <a:r>
              <a:rPr lang="ru-RU" dirty="0"/>
              <a:t>нарушавање спољашњег и/или унутрашњег естетског изгледа зграде, просторија писањем, гребањем, бојењем графита;</a:t>
            </a:r>
          </a:p>
          <a:p>
            <a:r>
              <a:rPr lang="ru-RU" dirty="0"/>
              <a:t>бацање отпадака по учионици, ходнику и дворишту школе;</a:t>
            </a:r>
          </a:p>
          <a:p>
            <a:r>
              <a:rPr lang="ru-RU" dirty="0"/>
              <a:t>самовољно понашање којим се угрожава властита безбедност или безбедност других ученика, наставника, запослених у школи и који доводе до њиховог физичког и психичког повређивања.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FCAB-B4F5-43CD-8F1F-60E3F3FE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sr-Cyrl-RS" dirty="0"/>
              <a:t>ОДГОВОРНОСТ УЧЕНИКА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2A24-8AA6-4CFD-9FDA-610A64204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5"/>
            <a:ext cx="8596668" cy="452688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Ученик треба да поштује правила понашања, а уколико их повреди школа </a:t>
            </a:r>
            <a:r>
              <a:rPr lang="ru-RU" sz="2000" b="1" dirty="0"/>
              <a:t>појачава васпитни рад са учеником </a:t>
            </a:r>
            <a:r>
              <a:rPr lang="ru-RU" sz="2000" dirty="0"/>
              <a:t>у оквиру одељенске заједнице, стручним радом одељенског старешине, педагога, психолога, посебних тимова, уз обавезно учешће родитеља, односно другог законског заступника ученика.</a:t>
            </a:r>
          </a:p>
          <a:p>
            <a:pPr algn="just"/>
            <a:r>
              <a:rPr lang="ru-RU" sz="2000" dirty="0"/>
              <a:t>Ученик који прекрши правила понашања школе може да одговара за </a:t>
            </a:r>
            <a:r>
              <a:rPr lang="ru-RU" sz="2000" b="1" u="sng" dirty="0"/>
              <a:t>лакшу повреду обавезе </a:t>
            </a:r>
            <a:r>
              <a:rPr lang="ru-RU" sz="2000" dirty="0"/>
              <a:t>утврђену општим актом школе,односно за </a:t>
            </a:r>
            <a:r>
              <a:rPr lang="ru-RU" sz="2000" b="1" u="sng" dirty="0"/>
              <a:t>тежу повреду обавезе</a:t>
            </a:r>
            <a:r>
              <a:rPr lang="ru-RU" sz="2000" dirty="0"/>
              <a:t>, ако је та обавеза у време извршења била прописана Законом или посебним законом.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72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05AA-2C30-4BE9-8253-70DC1782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sr-Cyrl-RS" dirty="0"/>
              <a:t>Понашање ученика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18E5-E9E6-417C-88AF-7F4F6AC7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501"/>
            <a:ext cx="8596668" cy="432686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Уколико ученик за време часа користи предмете као што су: </a:t>
            </a:r>
            <a:r>
              <a:rPr lang="ru-RU" sz="2000" dirty="0">
                <a:solidFill>
                  <a:schemeClr val="accent2"/>
                </a:solidFill>
              </a:rPr>
              <a:t>мобилни телефон</a:t>
            </a:r>
            <a:r>
              <a:rPr lang="ru-RU" sz="2000" dirty="0"/>
              <a:t> (или му се телефон огласи звоњењем), различите плејере и мултимедијалне уређаје, као и друга средства комуникације и ласерске технике којима се ремети рад на часу, биће </a:t>
            </a:r>
            <a:r>
              <a:rPr lang="ru-RU" sz="2000" b="1" dirty="0"/>
              <a:t>опоменут</a:t>
            </a:r>
            <a:r>
              <a:rPr lang="ru-RU" sz="2000" dirty="0"/>
              <a:t>, а </a:t>
            </a:r>
            <a:r>
              <a:rPr lang="ru-RU" sz="2000" b="1" dirty="0"/>
              <a:t>наставник ће ове предмете одузети </a:t>
            </a:r>
            <a:r>
              <a:rPr lang="ru-RU" sz="2000" dirty="0"/>
              <a:t>и предати на чување одељенском старешини до доласка родитеља односно другог законског заступника ученика на разговор.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F855F-68A2-47C2-AB90-EE4CFE8B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4108450"/>
            <a:ext cx="2667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D48F-C055-475C-B2D5-949B4434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9175"/>
            <a:ext cx="8596668" cy="502218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Ученици су обавезни да воде рачуна о </a:t>
            </a:r>
            <a:r>
              <a:rPr lang="ru-RU" sz="2000" b="1" u="sng" dirty="0"/>
              <a:t>личној хигијени и да имају чисте и уредне фризуре, примерено одевени и обувени. </a:t>
            </a:r>
          </a:p>
          <a:p>
            <a:pPr algn="just"/>
            <a:r>
              <a:rPr lang="ru-RU" sz="2000" dirty="0"/>
              <a:t>Одевни предмети који сувише откривају тело нису дозвољени током боравка у школи (код девојчица: кратке панталоне, откривен стомак, дубок деколте, откривена леђа, сувише кратка сукња, а код дечака: кратке панталоне, мајице без рукава.</a:t>
            </a:r>
          </a:p>
          <a:p>
            <a:pPr algn="just"/>
            <a:r>
              <a:rPr lang="ru-RU" sz="2000" dirty="0"/>
              <a:t> Изузетак чини опремљеност ученика за час физичког васпитања и/или учешћа на спортским и рекреативним манифестацијама).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578CB-2218-4E4B-AD02-AAA60E7E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55362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08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1530</Words>
  <Application>Microsoft Office PowerPoint</Application>
  <PresentationFormat>Široki ekran</PresentationFormat>
  <Paragraphs>96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Facet</vt:lpstr>
      <vt:lpstr>П Р А В И Л Н И К  О  П О Н А Ш А Њ У  УЧЕНИКА, ЗАПОСЛЕНИХ И РОДИТЕЉА/ДРУГИХ ЗАКОНСКИХ ЗАСТУПНИКА УЧЕНИКА У ОШ „ГОРЊА ВАРОШ“ У ЗЕМУНУ</vt:lpstr>
      <vt:lpstr>ОСНОВНЕ ОДРЕДБЕ</vt:lpstr>
      <vt:lpstr>ПРАВА, ОБАВЕЗЕ И ДУЖНОСТИ УЧЕНИКА</vt:lpstr>
      <vt:lpstr>Ученици имају обавезу да поштују правила понашања коју Школа прописује.</vt:lpstr>
      <vt:lpstr>PowerPoint prezentacija</vt:lpstr>
      <vt:lpstr>PowerPoint prezentacija</vt:lpstr>
      <vt:lpstr>ОДГОВОРНОСТ УЧЕНИКА</vt:lpstr>
      <vt:lpstr>Понашање ученика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Забрана дискриминације   Члан 110. </vt:lpstr>
      <vt:lpstr>PowerPoint prezentacija</vt:lpstr>
      <vt:lpstr>Забрана насиља, злостављања и занемаривања   Члан 111. </vt:lpstr>
      <vt:lpstr>Забрана понашања које вређа углед,част или достојанство                                           Члан 112. </vt:lpstr>
      <vt:lpstr>Како створити подстицајно и здраво окружење за децу?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Kukić</dc:creator>
  <cp:lastModifiedBy>Dragana Matic</cp:lastModifiedBy>
  <cp:revision>33</cp:revision>
  <dcterms:created xsi:type="dcterms:W3CDTF">2023-09-04T13:20:02Z</dcterms:created>
  <dcterms:modified xsi:type="dcterms:W3CDTF">2023-09-12T14:44:14Z</dcterms:modified>
</cp:coreProperties>
</file>